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9"/>
  </p:notesMasterIdLst>
  <p:handoutMasterIdLst>
    <p:handoutMasterId r:id="rId20"/>
  </p:handoutMasterIdLst>
  <p:sldIdLst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6921"/>
    <a:srgbClr val="F1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6405"/>
  </p:normalViewPr>
  <p:slideViewPr>
    <p:cSldViewPr snapToGrid="0">
      <p:cViewPr varScale="1">
        <p:scale>
          <a:sx n="118" d="100"/>
          <a:sy n="118" d="100"/>
        </p:scale>
        <p:origin x="33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A00A3F-7483-44EC-B57F-22C868349E89}">
      <dgm:prSet phldrT="[Text]" custT="1"/>
      <dgm:spPr>
        <a:xfrm>
          <a:off x="0" y="139397"/>
          <a:ext cx="1935904" cy="1807621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Betel Nut:</a:t>
          </a:r>
        </a:p>
      </dgm:t>
    </dgm:pt>
    <dgm:pt modelId="{66F362FE-FD0D-4A3C-9691-24C6EEAA81BD}" type="parTrans" cxnId="{2B694082-FE88-4382-832C-777C2A0FEA4E}">
      <dgm:prSet/>
      <dgm:spPr/>
      <dgm:t>
        <a:bodyPr/>
        <a:lstStyle/>
        <a:p>
          <a:endParaRPr lang="en-US"/>
        </a:p>
      </dgm:t>
    </dgm:pt>
    <dgm:pt modelId="{090D7A85-0783-43AC-A517-240A0A28391C}" type="sibTrans" cxnId="{2B694082-FE88-4382-832C-777C2A0FEA4E}">
      <dgm:prSet/>
      <dgm:spPr/>
      <dgm:t>
        <a:bodyPr/>
        <a:lstStyle/>
        <a:p>
          <a:endParaRPr lang="en-US"/>
        </a:p>
      </dgm:t>
    </dgm:pt>
    <dgm:pt modelId="{86E58DFC-221E-4370-8E78-CCC6BCD70327}">
      <dgm:prSet phldrT="[Text]" custT="1"/>
      <dgm:spPr>
        <a:xfrm>
          <a:off x="1938454" y="0"/>
          <a:ext cx="5640111" cy="210467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 anchor="ctr"/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Chewing betel nut can lead to a dependence and an increased tolerance, meaning you will need more to feel the same effects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D1F565E-CC03-46D3-9C48-AB54D3454ACF}" type="parTrans" cxnId="{80BB5310-AC4E-4438-96A1-B8EAF0495B71}">
      <dgm:prSet/>
      <dgm:spPr/>
      <dgm:t>
        <a:bodyPr/>
        <a:lstStyle/>
        <a:p>
          <a:endParaRPr lang="en-US"/>
        </a:p>
      </dgm:t>
    </dgm:pt>
    <dgm:pt modelId="{83FBA895-8BA9-4BC7-B1F2-026234724E0B}" type="sibTrans" cxnId="{80BB5310-AC4E-4438-96A1-B8EAF0495B71}">
      <dgm:prSet/>
      <dgm:spPr/>
      <dgm:t>
        <a:bodyPr/>
        <a:lstStyle/>
        <a:p>
          <a:endParaRPr lang="en-US"/>
        </a:p>
      </dgm:t>
    </dgm:pt>
    <dgm:pt modelId="{4133605E-B96B-41DF-978D-3BDC0E64767E}">
      <dgm:prSet phldrT="[Text]" custT="1"/>
      <dgm:spPr>
        <a:xfrm>
          <a:off x="6043" y="1961043"/>
          <a:ext cx="1899397" cy="1868874"/>
        </a:xfrm>
        <a:prstGeom prst="round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1600">
              <a:solidFill>
                <a:srgbClr val="FFFFFF"/>
              </a:solidFill>
              <a:latin typeface="Arial"/>
              <a:ea typeface="+mn-ea"/>
              <a:cs typeface="+mn-cs"/>
            </a:rPr>
            <a:t>Opiods</a:t>
          </a:r>
          <a:r>
            <a:rPr lang="en-US" sz="160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(including over the counter pain medication): </a:t>
          </a:r>
        </a:p>
      </dgm:t>
    </dgm:pt>
    <dgm:pt modelId="{E6579679-C437-4552-B29A-7BD853A9E1B8}" type="parTrans" cxnId="{056E2178-A5E6-4B4F-A1D2-EA6293121FF0}">
      <dgm:prSet/>
      <dgm:spPr/>
      <dgm:t>
        <a:bodyPr/>
        <a:lstStyle/>
        <a:p>
          <a:endParaRPr lang="en-US"/>
        </a:p>
      </dgm:t>
    </dgm:pt>
    <dgm:pt modelId="{5E5D9CF8-2C55-4BAB-9F52-55FC9DC821A7}" type="sibTrans" cxnId="{056E2178-A5E6-4B4F-A1D2-EA6293121FF0}">
      <dgm:prSet/>
      <dgm:spPr/>
      <dgm:t>
        <a:bodyPr/>
        <a:lstStyle/>
        <a:p>
          <a:endParaRPr lang="en-US"/>
        </a:p>
      </dgm:t>
    </dgm:pt>
    <dgm:pt modelId="{1ABA0E65-55C4-4CDD-B4BF-6DAAC44112A6}">
      <dgm:prSet phldrT="[Text]" custT="1"/>
      <dgm:spPr>
        <a:xfrm>
          <a:off x="1860475" y="2017660"/>
          <a:ext cx="5671734" cy="191871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FFCC66">
              <a:alpha val="90000"/>
            </a:srgbClr>
          </a:solidFill>
          <a:prstDash val="solid"/>
        </a:ln>
        <a:effectLst/>
      </dgm:spPr>
      <dgm:t>
        <a:bodyPr anchor="ctr"/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 mask a more serious underlying condition.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392A63D-FD90-4BF9-9006-DCE946C305AF}" type="parTrans" cxnId="{997AD31A-4FB9-42A8-A71F-2B3396BD1F20}">
      <dgm:prSet/>
      <dgm:spPr/>
      <dgm:t>
        <a:bodyPr/>
        <a:lstStyle/>
        <a:p>
          <a:endParaRPr lang="en-US"/>
        </a:p>
      </dgm:t>
    </dgm:pt>
    <dgm:pt modelId="{A8187505-7487-434A-8961-2229224701F2}" type="sibTrans" cxnId="{997AD31A-4FB9-42A8-A71F-2B3396BD1F20}">
      <dgm:prSet/>
      <dgm:spPr/>
      <dgm:t>
        <a:bodyPr/>
        <a:lstStyle/>
        <a:p>
          <a:endParaRPr lang="en-US"/>
        </a:p>
      </dgm:t>
    </dgm:pt>
    <dgm:pt modelId="{0C9CE965-5371-499D-ACFE-FE8410C6ADA4}">
      <dgm:prSet phldrT="[Text]" custT="1"/>
      <dgm:spPr>
        <a:xfrm>
          <a:off x="1938454" y="0"/>
          <a:ext cx="5640111" cy="210467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 anchor="ctr"/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Side effects of chewing betel nut include altered speech, increased sensitivity to heat and cold, high blood pressure, mood swings, irritability, anxiety, loss of concentration and disturbed sleep</a:t>
          </a:r>
          <a:r>
            <a:rPr lang="en-A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BDFB5CB-AFD7-44A3-9614-0463674747EE}" type="parTrans" cxnId="{D77D853C-F0C3-409C-B1EA-AC23882968E3}">
      <dgm:prSet/>
      <dgm:spPr/>
      <dgm:t>
        <a:bodyPr/>
        <a:lstStyle/>
        <a:p>
          <a:endParaRPr lang="en-AU"/>
        </a:p>
      </dgm:t>
    </dgm:pt>
    <dgm:pt modelId="{A29DC2DB-8790-438A-89F8-777D097CF6E5}" type="sibTrans" cxnId="{D77D853C-F0C3-409C-B1EA-AC23882968E3}">
      <dgm:prSet/>
      <dgm:spPr/>
      <dgm:t>
        <a:bodyPr/>
        <a:lstStyle/>
        <a:p>
          <a:endParaRPr lang="en-AU"/>
        </a:p>
      </dgm:t>
    </dgm:pt>
    <dgm:pt modelId="{BCE6BACB-733E-44CE-B204-40635689653B}">
      <dgm:prSet phldrT="[Text]" custT="1"/>
      <dgm:spPr>
        <a:xfrm>
          <a:off x="1860475" y="2017660"/>
          <a:ext cx="5671734" cy="191871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FFCC66">
              <a:alpha val="90000"/>
            </a:srgbClr>
          </a:solidFill>
          <a:prstDash val="solid"/>
        </a:ln>
        <a:effectLst/>
      </dgm:spPr>
      <dgm:t>
        <a:bodyPr anchor="ctr"/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Affects sleep patterns and reduces the quality and amount of sleep.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CB8E73C-6FA4-4C63-8C16-0F59197BC699}" type="parTrans" cxnId="{0E5AC43A-BEAF-4487-A53F-49E609E70ACD}">
      <dgm:prSet/>
      <dgm:spPr/>
      <dgm:t>
        <a:bodyPr/>
        <a:lstStyle/>
        <a:p>
          <a:endParaRPr lang="en-AU"/>
        </a:p>
      </dgm:t>
    </dgm:pt>
    <dgm:pt modelId="{23D73A87-0F12-4531-B7F8-38D341055CCA}" type="sibTrans" cxnId="{0E5AC43A-BEAF-4487-A53F-49E609E70ACD}">
      <dgm:prSet/>
      <dgm:spPr/>
      <dgm:t>
        <a:bodyPr/>
        <a:lstStyle/>
        <a:p>
          <a:endParaRPr lang="en-AU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  <dgm:pt modelId="{93DF283D-455C-4765-9776-D86A9F8748C4}" type="pres">
      <dgm:prSet presAssocID="{CCA00A3F-7483-44EC-B57F-22C868349E89}" presName="linNode" presStyleCnt="0"/>
      <dgm:spPr/>
    </dgm:pt>
    <dgm:pt modelId="{8820791D-26A2-4C5D-9EA3-68B580290201}" type="pres">
      <dgm:prSet presAssocID="{CCA00A3F-7483-44EC-B57F-22C868349E89}" presName="parentShp" presStyleLbl="node1" presStyleIdx="0" presStyleCnt="2" custScaleX="69494" custScaleY="31193" custLinFactNeighborX="-2592" custLinFactNeighborY="-10443">
        <dgm:presLayoutVars>
          <dgm:bulletEnabled val="1"/>
        </dgm:presLayoutVars>
      </dgm:prSet>
      <dgm:spPr/>
    </dgm:pt>
    <dgm:pt modelId="{D4DE9D76-7F5F-4E9B-A9ED-C0B3836CF5FA}" type="pres">
      <dgm:prSet presAssocID="{CCA00A3F-7483-44EC-B57F-22C868349E89}" presName="childShp" presStyleLbl="bgAccFollowNode1" presStyleIdx="0" presStyleCnt="2" custScaleX="134977" custScaleY="36319" custLinFactNeighborX="-46" custLinFactNeighborY="-14841">
        <dgm:presLayoutVars>
          <dgm:bulletEnabled val="1"/>
        </dgm:presLayoutVars>
      </dgm:prSet>
      <dgm:spPr/>
    </dgm:pt>
    <dgm:pt modelId="{45B71F97-F57B-4B50-9C44-C896C3F27991}" type="pres">
      <dgm:prSet presAssocID="{090D7A85-0783-43AC-A517-240A0A28391C}" presName="spacing" presStyleCnt="0"/>
      <dgm:spPr/>
    </dgm:pt>
    <dgm:pt modelId="{8DC8621C-4056-435B-8B56-516599728E20}" type="pres">
      <dgm:prSet presAssocID="{4133605E-B96B-41DF-978D-3BDC0E64767E}" presName="linNode" presStyleCnt="0"/>
      <dgm:spPr/>
    </dgm:pt>
    <dgm:pt modelId="{0F5E6CA4-2A50-4DCB-BAAA-87A11390F9F1}" type="pres">
      <dgm:prSet presAssocID="{4133605E-B96B-41DF-978D-3BDC0E64767E}" presName="parentShp" presStyleLbl="node1" presStyleIdx="1" presStyleCnt="2" custScaleX="72253" custScaleY="32250" custLinFactNeighborX="59" custLinFactNeighborY="-23194">
        <dgm:presLayoutVars>
          <dgm:bulletEnabled val="1"/>
        </dgm:presLayoutVars>
      </dgm:prSet>
      <dgm:spPr/>
    </dgm:pt>
    <dgm:pt modelId="{938CCE49-4CAF-4302-B34A-1EDC9735E09F}" type="pres">
      <dgm:prSet presAssocID="{4133605E-B96B-41DF-978D-3BDC0E64767E}" presName="childShp" presStyleLbl="bgAccFollowNode1" presStyleIdx="1" presStyleCnt="2" custScaleX="143835" custScaleY="33110" custLinFactNeighborX="-1622" custLinFactNeighborY="-21787">
        <dgm:presLayoutVars>
          <dgm:bulletEnabled val="1"/>
        </dgm:presLayoutVars>
      </dgm:prSet>
      <dgm:spPr/>
    </dgm:pt>
  </dgm:ptLst>
  <dgm:cxnLst>
    <dgm:cxn modelId="{80BB5310-AC4E-4438-96A1-B8EAF0495B71}" srcId="{CCA00A3F-7483-44EC-B57F-22C868349E89}" destId="{86E58DFC-221E-4370-8E78-CCC6BCD70327}" srcOrd="0" destOrd="0" parTransId="{1D1F565E-CC03-46D3-9C48-AB54D3454ACF}" sibTransId="{83FBA895-8BA9-4BC7-B1F2-026234724E0B}"/>
    <dgm:cxn modelId="{997AD31A-4FB9-42A8-A71F-2B3396BD1F20}" srcId="{4133605E-B96B-41DF-978D-3BDC0E64767E}" destId="{1ABA0E65-55C4-4CDD-B4BF-6DAAC44112A6}" srcOrd="0" destOrd="0" parTransId="{B392A63D-FD90-4BF9-9006-DCE946C305AF}" sibTransId="{A8187505-7487-434A-8961-2229224701F2}"/>
    <dgm:cxn modelId="{DB62A92D-A319-4A60-80E1-66122A49DDBA}" type="presOf" srcId="{4133605E-B96B-41DF-978D-3BDC0E64767E}" destId="{0F5E6CA4-2A50-4DCB-BAAA-87A11390F9F1}" srcOrd="0" destOrd="0" presId="urn:microsoft.com/office/officeart/2005/8/layout/vList6"/>
    <dgm:cxn modelId="{0E5AC43A-BEAF-4487-A53F-49E609E70ACD}" srcId="{4133605E-B96B-41DF-978D-3BDC0E64767E}" destId="{BCE6BACB-733E-44CE-B204-40635689653B}" srcOrd="1" destOrd="0" parTransId="{1CB8E73C-6FA4-4C63-8C16-0F59197BC699}" sibTransId="{23D73A87-0F12-4531-B7F8-38D341055CCA}"/>
    <dgm:cxn modelId="{D77D853C-F0C3-409C-B1EA-AC23882968E3}" srcId="{CCA00A3F-7483-44EC-B57F-22C868349E89}" destId="{0C9CE965-5371-499D-ACFE-FE8410C6ADA4}" srcOrd="1" destOrd="0" parTransId="{5BDFB5CB-AFD7-44A3-9614-0463674747EE}" sibTransId="{A29DC2DB-8790-438A-89F8-777D097CF6E5}"/>
    <dgm:cxn modelId="{4E96F23D-0398-4E61-BF94-FF10E3234412}" type="presOf" srcId="{CCA00A3F-7483-44EC-B57F-22C868349E89}" destId="{8820791D-26A2-4C5D-9EA3-68B580290201}" srcOrd="0" destOrd="0" presId="urn:microsoft.com/office/officeart/2005/8/layout/vList6"/>
    <dgm:cxn modelId="{EBBE823E-074F-400A-A17A-B3CC20E108A3}" type="presOf" srcId="{86E58DFC-221E-4370-8E78-CCC6BCD70327}" destId="{D4DE9D76-7F5F-4E9B-A9ED-C0B3836CF5FA}" srcOrd="0" destOrd="0" presId="urn:microsoft.com/office/officeart/2005/8/layout/vList6"/>
    <dgm:cxn modelId="{9FECDD6C-48C5-40F7-87EF-C79B6E8F2C1F}" type="presOf" srcId="{1ABA0E65-55C4-4CDD-B4BF-6DAAC44112A6}" destId="{938CCE49-4CAF-4302-B34A-1EDC9735E09F}" srcOrd="0" destOrd="0" presId="urn:microsoft.com/office/officeart/2005/8/layout/vList6"/>
    <dgm:cxn modelId="{056E2178-A5E6-4B4F-A1D2-EA6293121FF0}" srcId="{521E849A-3C8A-4A3E-9DD6-CCD230D3E5DD}" destId="{4133605E-B96B-41DF-978D-3BDC0E64767E}" srcOrd="1" destOrd="0" parTransId="{E6579679-C437-4552-B29A-7BD853A9E1B8}" sibTransId="{5E5D9CF8-2C55-4BAB-9F52-55FC9DC821A7}"/>
    <dgm:cxn modelId="{63BC0E79-62C1-46EA-A7D8-75E96E955060}" type="presOf" srcId="{BCE6BACB-733E-44CE-B204-40635689653B}" destId="{938CCE49-4CAF-4302-B34A-1EDC9735E09F}" srcOrd="0" destOrd="1" presId="urn:microsoft.com/office/officeart/2005/8/layout/vList6"/>
    <dgm:cxn modelId="{2B694082-FE88-4382-832C-777C2A0FEA4E}" srcId="{521E849A-3C8A-4A3E-9DD6-CCD230D3E5DD}" destId="{CCA00A3F-7483-44EC-B57F-22C868349E89}" srcOrd="0" destOrd="0" parTransId="{66F362FE-FD0D-4A3C-9691-24C6EEAA81BD}" sibTransId="{090D7A85-0783-43AC-A517-240A0A28391C}"/>
    <dgm:cxn modelId="{CF4B09BA-AA39-4F2C-B429-1B2E505ABA94}" type="presOf" srcId="{521E849A-3C8A-4A3E-9DD6-CCD230D3E5DD}" destId="{952FD832-CDFC-4435-A091-36A5F93F5435}" srcOrd="0" destOrd="0" presId="urn:microsoft.com/office/officeart/2005/8/layout/vList6"/>
    <dgm:cxn modelId="{E48F2DBC-863D-498C-A17B-C86C60DEFF3D}" type="presOf" srcId="{0C9CE965-5371-499D-ACFE-FE8410C6ADA4}" destId="{D4DE9D76-7F5F-4E9B-A9ED-C0B3836CF5FA}" srcOrd="0" destOrd="1" presId="urn:microsoft.com/office/officeart/2005/8/layout/vList6"/>
    <dgm:cxn modelId="{72284B4A-802C-4FB0-8C1E-276389469D67}" type="presParOf" srcId="{952FD832-CDFC-4435-A091-36A5F93F5435}" destId="{93DF283D-455C-4765-9776-D86A9F8748C4}" srcOrd="0" destOrd="0" presId="urn:microsoft.com/office/officeart/2005/8/layout/vList6"/>
    <dgm:cxn modelId="{FAFF8CE1-042A-4063-8784-D5297CD2F920}" type="presParOf" srcId="{93DF283D-455C-4765-9776-D86A9F8748C4}" destId="{8820791D-26A2-4C5D-9EA3-68B580290201}" srcOrd="0" destOrd="0" presId="urn:microsoft.com/office/officeart/2005/8/layout/vList6"/>
    <dgm:cxn modelId="{33897000-CE06-4413-8BD6-C7FC0B44F1A8}" type="presParOf" srcId="{93DF283D-455C-4765-9776-D86A9F8748C4}" destId="{D4DE9D76-7F5F-4E9B-A9ED-C0B3836CF5FA}" srcOrd="1" destOrd="0" presId="urn:microsoft.com/office/officeart/2005/8/layout/vList6"/>
    <dgm:cxn modelId="{E56EB027-9DF7-450D-B29B-E2425E68184C}" type="presParOf" srcId="{952FD832-CDFC-4435-A091-36A5F93F5435}" destId="{45B71F97-F57B-4B50-9C44-C896C3F27991}" srcOrd="1" destOrd="0" presId="urn:microsoft.com/office/officeart/2005/8/layout/vList6"/>
    <dgm:cxn modelId="{0573A762-7182-4CCE-9708-FC578BB068BC}" type="presParOf" srcId="{952FD832-CDFC-4435-A091-36A5F93F5435}" destId="{8DC8621C-4056-435B-8B56-516599728E20}" srcOrd="2" destOrd="0" presId="urn:microsoft.com/office/officeart/2005/8/layout/vList6"/>
    <dgm:cxn modelId="{727F2123-326F-41E2-BED3-52FB05988108}" type="presParOf" srcId="{8DC8621C-4056-435B-8B56-516599728E20}" destId="{0F5E6CA4-2A50-4DCB-BAAA-87A11390F9F1}" srcOrd="0" destOrd="0" presId="urn:microsoft.com/office/officeart/2005/8/layout/vList6"/>
    <dgm:cxn modelId="{63B753F1-9F87-49BD-BFB5-BA1BCC657570}" type="presParOf" srcId="{8DC8621C-4056-435B-8B56-516599728E20}" destId="{938CCE49-4CAF-4302-B34A-1EDC9735E0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CF4B09BA-AA39-4F2C-B429-1B2E505ABA94}" type="presOf" srcId="{521E849A-3C8A-4A3E-9DD6-CCD230D3E5DD}" destId="{952FD832-CDFC-4435-A091-36A5F93F5435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CF4B09BA-AA39-4F2C-B429-1B2E505ABA94}" type="presOf" srcId="{521E849A-3C8A-4A3E-9DD6-CCD230D3E5DD}" destId="{952FD832-CDFC-4435-A091-36A5F93F5435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CF4B09BA-AA39-4F2C-B429-1B2E505ABA94}" type="presOf" srcId="{521E849A-3C8A-4A3E-9DD6-CCD230D3E5DD}" destId="{952FD832-CDFC-4435-A091-36A5F93F5435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CF4B09BA-AA39-4F2C-B429-1B2E505ABA94}" type="presOf" srcId="{521E849A-3C8A-4A3E-9DD6-CCD230D3E5DD}" destId="{952FD832-CDFC-4435-A091-36A5F93F5435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E849A-3C8A-4A3E-9DD6-CCD230D3E5D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FD832-CDFC-4435-A091-36A5F93F5435}" type="pres">
      <dgm:prSet presAssocID="{521E849A-3C8A-4A3E-9DD6-CCD230D3E5DD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CF4B09BA-AA39-4F2C-B429-1B2E505ABA94}" type="presOf" srcId="{521E849A-3C8A-4A3E-9DD6-CCD230D3E5DD}" destId="{952FD832-CDFC-4435-A091-36A5F93F5435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9D76-7F5F-4E9B-A9ED-C0B3836CF5FA}">
      <dsp:nvSpPr>
        <dsp:cNvPr id="0" name=""/>
        <dsp:cNvSpPr/>
      </dsp:nvSpPr>
      <dsp:spPr>
        <a:xfrm>
          <a:off x="1935898" y="0"/>
          <a:ext cx="5640111" cy="210467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Chewing betel nut can lead to a dependence and an increased tolerance, meaning you will need more to feel the same effects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Side effects of chewing betel nut include altered speech, increased sensitivity to heat and cold, high blood pressure, mood swings, irritability, anxiety, loss of concentration and disturbed sleep</a:t>
          </a:r>
          <a:r>
            <a:rPr lang="en-AU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935898" y="263084"/>
        <a:ext cx="4850859" cy="1578503"/>
      </dsp:txXfrm>
    </dsp:sp>
    <dsp:sp modelId="{8820791D-26A2-4C5D-9EA3-68B580290201}">
      <dsp:nvSpPr>
        <dsp:cNvPr id="0" name=""/>
        <dsp:cNvSpPr/>
      </dsp:nvSpPr>
      <dsp:spPr>
        <a:xfrm>
          <a:off x="0" y="139397"/>
          <a:ext cx="1935904" cy="1807621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Betel Nut:</a:t>
          </a:r>
        </a:p>
      </dsp:txBody>
      <dsp:txXfrm>
        <a:off x="88241" y="227638"/>
        <a:ext cx="1759422" cy="1631139"/>
      </dsp:txXfrm>
    </dsp:sp>
    <dsp:sp modelId="{938CCE49-4CAF-4302-B34A-1EDC9735E09F}">
      <dsp:nvSpPr>
        <dsp:cNvPr id="0" name=""/>
        <dsp:cNvSpPr/>
      </dsp:nvSpPr>
      <dsp:spPr>
        <a:xfrm>
          <a:off x="1860475" y="2017660"/>
          <a:ext cx="5671734" cy="1918711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25400" cap="flat" cmpd="sng" algn="ctr">
          <a:solidFill>
            <a:srgbClr val="FFCC66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Can mask a more serious underlying condition.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7800" lvl="1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Affects sleep patterns and reduces the quality and amount of sleep.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860475" y="2257499"/>
        <a:ext cx="4952217" cy="1439033"/>
      </dsp:txXfrm>
    </dsp:sp>
    <dsp:sp modelId="{0F5E6CA4-2A50-4DCB-BAAA-87A11390F9F1}">
      <dsp:nvSpPr>
        <dsp:cNvPr id="0" name=""/>
        <dsp:cNvSpPr/>
      </dsp:nvSpPr>
      <dsp:spPr>
        <a:xfrm>
          <a:off x="6043" y="1961043"/>
          <a:ext cx="1899397" cy="1868874"/>
        </a:xfrm>
        <a:prstGeom prst="round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>
              <a:solidFill>
                <a:srgbClr val="FFFFFF"/>
              </a:solidFill>
              <a:latin typeface="Arial"/>
              <a:ea typeface="+mn-ea"/>
              <a:cs typeface="+mn-cs"/>
            </a:rPr>
            <a:t>Opiods</a:t>
          </a:r>
          <a:r>
            <a:rPr lang="en-US" sz="1600" kern="120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(including over the counter pain medication): </a:t>
          </a:r>
        </a:p>
      </dsp:txBody>
      <dsp:txXfrm>
        <a:off x="97274" y="2052274"/>
        <a:ext cx="1716935" cy="168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6143AC-1E96-33B1-BBA6-A55E88001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7B21E-08E1-2A43-CE72-4221582A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8A97-8BB7-0C41-AC12-AAA908DCEFC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8EC48-7C60-B1BE-2493-8A4A2404A3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E0438-DE12-A2A5-BF5F-FB3CEE0F7E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E209-6266-5345-9678-F7C3E67E5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97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D3CA-0D22-0343-A39F-19417C372E8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B2BF0-5682-8244-BC8B-8584B8D7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4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2788" y="304800"/>
            <a:ext cx="4875212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Introduce yourself.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8EF92-8E65-E04A-B3A9-0AAF2677833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3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397AED-CF99-42FD-BD86-00689FF0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B892E28-9851-4F90-B1A1-A40F6744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A65FC4A-87D1-4BE9-AE82-3F66C93B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Ok Tedi Mining |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ED3BAFF-0B0C-4351-8048-63222B4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EF4-9745-BE4D-8AF9-2CBDED53C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9"/>
          <a:stretch/>
        </p:blipFill>
        <p:spPr>
          <a:xfrm>
            <a:off x="3484" y="1916832"/>
            <a:ext cx="12192000" cy="49371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1" y="3429001"/>
            <a:ext cx="10166516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4482996"/>
            <a:ext cx="85344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9AF3C8-1FD9-4EF2-BFE1-20D874DE73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44" y="310284"/>
            <a:ext cx="2864693" cy="1218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12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4F8A9-20F6-4617-97B9-A2184449D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7988" y="28576"/>
            <a:ext cx="11563512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1113578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2pPr>
            <a:lvl3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4pPr>
            <a:lvl5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Third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Fourth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3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55267" y="1352551"/>
            <a:ext cx="5471595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 marL="1257300" indent="-342900">
              <a:buClr>
                <a:schemeClr val="accent6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480486" y="1358900"/>
            <a:ext cx="5511741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7988" y="128587"/>
            <a:ext cx="11506363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5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A898C-87B5-4BA3-B515-E4A309C7C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81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7988" y="28576"/>
            <a:ext cx="11563512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11135783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5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752E-7655-66E8-45F4-F0E6D9084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1A55-A6BA-2185-18EE-8D1DDFE71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Ok Tedi Mining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F5A0-413C-A296-A12A-B5485BA70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8EF4-9745-BE4D-8AF9-2CBDED53C1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D0123-51F6-4C23-AC82-B556E601A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7501467" y="6508751"/>
            <a:ext cx="43688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14419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7.jpg"/><Relationship Id="rId4" Type="http://schemas.openxmlformats.org/officeDocument/2006/relationships/diagramData" Target="../diagrams/data6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30" y="3611562"/>
            <a:ext cx="8435280" cy="1053996"/>
          </a:xfrm>
        </p:spPr>
        <p:txBody>
          <a:bodyPr>
            <a:noAutofit/>
          </a:bodyPr>
          <a:lstStyle/>
          <a:p>
            <a:r>
              <a:rPr lang="en-GB" sz="3200" dirty="0"/>
              <a:t>Fatigue, Drugs and Alcohol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7DD5B6-7B76-410C-BABB-0EE38695D6E8}"/>
              </a:ext>
            </a:extLst>
          </p:cNvPr>
          <p:cNvSpPr txBox="1">
            <a:spLocks/>
          </p:cNvSpPr>
          <p:nvPr/>
        </p:nvSpPr>
        <p:spPr>
          <a:xfrm>
            <a:off x="708720" y="3140968"/>
            <a:ext cx="843528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National Mine Safety Week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45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6964141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2026"/>
            <a:ext cx="5506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Drug &amp; Alcohol Testing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863" y="1126058"/>
            <a:ext cx="6810140" cy="4965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GB" sz="2200" b="1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Breath test for alcohol:  </a:t>
            </a:r>
          </a:p>
          <a:p>
            <a:pPr marL="342900" lvl="1" indent="-28575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7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a positive result is obtained from a breath test, a confirmatory test is performed after a 20 minute interval  </a:t>
            </a:r>
          </a:p>
          <a:p>
            <a:pPr marL="342900" lvl="1" indent="-28575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7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the second test is positive, both tests are recorded and treated as a positive result  </a:t>
            </a:r>
          </a:p>
          <a:p>
            <a:pPr marL="342900" lvl="1" indent="-28575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7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the second test is negative, the individual is cleared for work </a:t>
            </a:r>
          </a:p>
          <a:p>
            <a:pPr marL="0" lvl="1" indent="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GB" sz="2200" b="1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Saliva test for drugs:</a:t>
            </a:r>
          </a:p>
          <a:p>
            <a:pPr marL="342900" lvl="1" indent="-28575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7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a positive result is obtained from a saliva test then a confirmatory test is performed using a urine sample</a:t>
            </a:r>
          </a:p>
          <a:p>
            <a:pPr marL="0" lvl="1" indent="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GB" sz="2200" b="1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Tampering:</a:t>
            </a:r>
          </a:p>
          <a:p>
            <a:pPr marL="342900" lvl="1" indent="-285750">
              <a:lnSpc>
                <a:spcPct val="142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7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you tamper with test samples or results you will be summarily dismissed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6564E-C100-48B8-9E5B-912E2CD006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33"/>
          <a:stretch/>
        </p:blipFill>
        <p:spPr>
          <a:xfrm>
            <a:off x="8799103" y="928142"/>
            <a:ext cx="3020129" cy="3739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EF182-FE5C-4440-8DF0-694772E5F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187"/>
          <a:stretch/>
        </p:blipFill>
        <p:spPr>
          <a:xfrm>
            <a:off x="8120061" y="4867432"/>
            <a:ext cx="3851024" cy="10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6964141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2026"/>
            <a:ext cx="3456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Self- Test Kits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2360" y="1126058"/>
            <a:ext cx="1113578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Alcohol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Breath analysis self-testing equipment is accessible 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a positive reading results from the self-test, advise your supervisor immediately that you cannot commence work  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The test will not result in disciplinary action provided that the self-test was undertaken before entering the main gates and starting work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If you self-test after starting work and a positive reading is obtained then disciplinary action may be taken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  <a:p>
            <a:pPr marL="0" marR="0" lvl="1" indent="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Arial"/>
              <a:buNone/>
              <a:tabLst/>
              <a:defRPr/>
            </a:pPr>
            <a:r>
              <a:rPr kumimoji="0" lang="en-A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Drugs</a:t>
            </a:r>
          </a:p>
          <a:p>
            <a:pPr marL="285750" marR="0" lvl="1" indent="-285750" algn="l" defTabSz="457200" rtl="0" eaLnBrk="0" fontAlgn="base" latinLnBrk="0" hangingPunct="0">
              <a:lnSpc>
                <a:spcPct val="12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Self-test drug kits can be purchased at the employee’s own expense</a:t>
            </a:r>
          </a:p>
          <a:p>
            <a:pPr marL="263776" marR="0" lvl="0" indent="-263776" algn="l" defTabSz="457200" rtl="0" eaLnBrk="0" fontAlgn="base" latinLnBrk="0" hangingPunct="0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F79646"/>
              </a:buClr>
              <a:buSzTx/>
              <a:buFontTx/>
              <a:buChar char="•"/>
              <a:tabLst/>
              <a:defRPr/>
            </a:pPr>
            <a:endParaRPr kumimoji="0" lang="en-A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3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6964141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2026"/>
            <a:ext cx="2495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Summary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2C57A-4676-44CA-89DB-5E359103C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04" y="1192030"/>
            <a:ext cx="9808021" cy="45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6964141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2026"/>
            <a:ext cx="2495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Summary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9FFA0-CC57-4A80-98D9-2CF274045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26" y="958880"/>
            <a:ext cx="7815507" cy="539746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A232B2-76FE-4533-BA4D-D2CC3E44FA84}"/>
              </a:ext>
            </a:extLst>
          </p:cNvPr>
          <p:cNvGrpSpPr/>
          <p:nvPr/>
        </p:nvGrpSpPr>
        <p:grpSpPr>
          <a:xfrm>
            <a:off x="8496299" y="958880"/>
            <a:ext cx="3481635" cy="4879712"/>
            <a:chOff x="7680176" y="1484784"/>
            <a:chExt cx="4307284" cy="4879712"/>
          </a:xfrm>
        </p:grpSpPr>
        <p:pic>
          <p:nvPicPr>
            <p:cNvPr id="11" name="Content Placeholder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4565" y="1883129"/>
              <a:ext cx="1612895" cy="4481367"/>
            </a:xfrm>
            <a:prstGeom prst="rect">
              <a:avLst/>
            </a:prstGeom>
          </p:spPr>
        </p:pic>
        <p:sp>
          <p:nvSpPr>
            <p:cNvPr id="12" name="Speech Bubble: Rectangle with Corners Rounded 9">
              <a:extLst>
                <a:ext uri="{FF2B5EF4-FFF2-40B4-BE49-F238E27FC236}">
                  <a16:creationId xmlns:a16="http://schemas.microsoft.com/office/drawing/2014/main" id="{40CB7C30-4DB8-440B-8BAD-031B3FD6CB1A}"/>
                </a:ext>
              </a:extLst>
            </p:cNvPr>
            <p:cNvSpPr/>
            <p:nvPr/>
          </p:nvSpPr>
          <p:spPr>
            <a:xfrm>
              <a:off x="7680176" y="1484784"/>
              <a:ext cx="2694389" cy="1368152"/>
            </a:xfrm>
            <a:prstGeom prst="wedgeRoundRectCallout">
              <a:avLst>
                <a:gd name="adj1" fmla="val 58963"/>
                <a:gd name="adj2" fmla="val 71783"/>
                <a:gd name="adj3" fmla="val 16667"/>
              </a:avLst>
            </a:prstGeom>
            <a:solidFill>
              <a:srgbClr val="F79646">
                <a:alpha val="89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-128"/>
                  <a:cs typeface="Times New Roman" panose="02020603050405020304" pitchFamily="18" charset="0"/>
                </a:rPr>
                <a:t>Remember OTML has a </a:t>
              </a: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-128"/>
                  <a:cs typeface="Times New Roman" panose="02020603050405020304" pitchFamily="18" charset="0"/>
                </a:rPr>
                <a:t>Zero Policy </a:t>
              </a: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-128"/>
                  <a:cs typeface="Times New Roman" panose="02020603050405020304" pitchFamily="18" charset="0"/>
                </a:rPr>
                <a:t>for drug and alcohol use at work.</a:t>
              </a:r>
              <a:endParaRPr kumimoji="0" lang="en-AU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46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437" y="1340740"/>
            <a:ext cx="8067819" cy="4616648"/>
          </a:xfrm>
          <a:prstGeom prst="rect">
            <a:avLst/>
          </a:prstGeom>
        </p:spPr>
        <p:txBody>
          <a:bodyPr wrap="square" rIns="108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Fatigue is a physical condition that occurs when a person’s physical or mental limits are reached.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Fatigue can reduce performance and productivity and can increase the risk of incidents and injury.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Ok Tedi recognises that a person’s fitness for work can be adversely affected by many factors including: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Fatigue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Inappropriate use of alcohol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Use of illicit drugs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Some prescribed medications.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0EC0-C88B-4053-B5FB-696816701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869" y="1633736"/>
            <a:ext cx="4461545" cy="3933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68651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What Causes Fatigue?</a:t>
            </a:r>
            <a:br>
              <a:rPr lang="en-AU" dirty="0"/>
            </a:b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62027" y="1185495"/>
            <a:ext cx="7851795" cy="5605830"/>
          </a:xfrm>
          <a:prstGeom prst="rect">
            <a:avLst/>
          </a:prstGeom>
        </p:spPr>
        <p:txBody>
          <a:bodyPr wrap="square" rIns="108000">
            <a:spAutoFit/>
          </a:bodyPr>
          <a:lstStyle/>
          <a:p>
            <a:pPr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Major factors contributing to, and increasing the risk, of fatigue include: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Insufficient good quality sleep 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General fitness issues (poor diet, dehydration, lack of exercise)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Stress or anxiety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Work conditions (poor ventilation or lighting, monotonous or repetitive work, irregular and/or unpredictable working hours)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Some medical conditions and medications.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</a:endParaRPr>
          </a:p>
          <a:p>
            <a:pPr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Fatigue can: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Be caused by alcohol and/or drug use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Be worsened by alcohol and/or drug use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Lead to increased alcohol and/or drug use.</a:t>
            </a:r>
          </a:p>
          <a:p>
            <a:pPr marL="285750" lvl="1" indent="-285750" eaLnBrk="0" fontAlgn="base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AA569-AE15-41EF-9737-DF109A1F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20" r="31220"/>
          <a:stretch/>
        </p:blipFill>
        <p:spPr>
          <a:xfrm>
            <a:off x="8175848" y="0"/>
            <a:ext cx="3863752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8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Signs &amp; Symptoms of Fatigue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5C47A-6072-4D1F-98E1-B818B9DF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95" y="1010169"/>
            <a:ext cx="8616607" cy="4652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1725" y="5836436"/>
            <a:ext cx="7632848" cy="345864"/>
          </a:xfrm>
          <a:prstGeom prst="rect">
            <a:avLst/>
          </a:prstGeom>
        </p:spPr>
        <p:txBody>
          <a:bodyPr wrap="square" rIns="108000">
            <a:spAutoFit/>
          </a:bodyPr>
          <a:lstStyle/>
          <a:p>
            <a:pPr marL="0" lvl="1" eaLnBrk="0" fontAlgn="base" hangingPunct="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buClr>
                <a:srgbClr val="F79646"/>
              </a:buClr>
            </a:pPr>
            <a:r>
              <a:rPr lang="en-AU" sz="1600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***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Individuals with ratings 4, 5, and 6 should not operate plant and equipment</a:t>
            </a:r>
            <a:endParaRPr lang="en-AU" sz="1600" dirty="0">
              <a:solidFill>
                <a:srgbClr val="000000"/>
              </a:solidFill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80EC0-C88B-4053-B5FB-696816701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402" y="2083236"/>
            <a:ext cx="3243544" cy="2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Alcohol, Illicit Drugs, Prescribed Medications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0485" y="1358900"/>
            <a:ext cx="734370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Ok Tedi has a Zero tolerance policy for alcohol and illicit drug use in the workplace.</a:t>
            </a:r>
          </a:p>
          <a:p>
            <a:pPr marL="0" marR="0" lvl="1" indent="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All employees, contractors and visitors must have a 0.00 breath alcohol concentration and a confirmed negative drug test result.</a:t>
            </a:r>
          </a:p>
          <a:p>
            <a:pPr marL="0" marR="0" lvl="1" indent="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Alcohol and drugs include:</a:t>
            </a:r>
          </a:p>
          <a:p>
            <a:pPr marL="285750" marR="0" lvl="1" indent="-28575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All substances containing alcohol</a:t>
            </a:r>
          </a:p>
          <a:p>
            <a:pPr marL="285750" marR="0" lvl="1" indent="-28575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Drugs such as amphetamines, barbiturates, benzodiazepines, cannabinoids, cocaine, LSD, methadone</a:t>
            </a:r>
          </a:p>
          <a:p>
            <a:pPr marL="285750" marR="0" lvl="1" indent="-28575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Opiates including over-the-counter and prescription medication</a:t>
            </a:r>
          </a:p>
          <a:p>
            <a:pPr marL="285750" marR="0" lvl="1" indent="-285750" algn="l" defTabSz="457200" rtl="0" eaLnBrk="0" fontAlgn="base" latinLnBrk="0" hangingPunc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F79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Betel nut.</a:t>
            </a:r>
          </a:p>
          <a:p>
            <a:pPr marL="263776" marR="0" lvl="0" indent="-263776" algn="l" defTabSz="457200" rtl="0" eaLnBrk="0" fontAlgn="base" latinLnBrk="0" hangingPunct="0">
              <a:lnSpc>
                <a:spcPct val="100000"/>
              </a:lnSpc>
              <a:spcBef>
                <a:spcPts val="923"/>
              </a:spcBef>
              <a:spcAft>
                <a:spcPct val="0"/>
              </a:spcAft>
              <a:buClr>
                <a:srgbClr val="F79646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2" descr="Screen Shot 2013-01-28 at 9.49.2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1"/>
          <a:stretch/>
        </p:blipFill>
        <p:spPr bwMode="auto">
          <a:xfrm>
            <a:off x="9144512" y="1297247"/>
            <a:ext cx="2490803" cy="20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Screen Shot 2013-01-28 at 9.49.04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/>
          <a:stretch/>
        </p:blipFill>
        <p:spPr bwMode="auto">
          <a:xfrm>
            <a:off x="9144512" y="3603106"/>
            <a:ext cx="2505469" cy="21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5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Alcohol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5725" y="1092200"/>
            <a:ext cx="8048625" cy="4965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2000"/>
              </a:lnSpc>
              <a:spcAft>
                <a:spcPts val="600"/>
              </a:spcAft>
              <a:buFont typeface="Arial"/>
              <a:buNone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Alcohol is a depressant that increases sleepiness. However, it can also disrupt sleep and reduce sleep quality.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1-2 standard drinks may help workers fall asleep faster.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5 or more drinks will increase their chances of waking early when the most restful sleep occurs.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Alcohol reduces the dreaming stage of sleep which is important for memory, learning and regulating nervous system activity and mood.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It also increases daytime sleepiness and physical and mental impairment in someone who is already fatigued.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B6310D-A80E-4274-A7F1-D4226910B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314" y="4983117"/>
            <a:ext cx="6095735" cy="1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6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316"/>
            <a:ext cx="10515600" cy="827853"/>
          </a:xfrm>
        </p:spPr>
        <p:txBody>
          <a:bodyPr/>
          <a:lstStyle/>
          <a:p>
            <a:r>
              <a:rPr lang="en-AU" dirty="0"/>
              <a:t>Drugs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1790" y="1130300"/>
            <a:ext cx="10152019" cy="4965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2000"/>
              </a:lnSpc>
              <a:spcAft>
                <a:spcPts val="600"/>
              </a:spcAft>
              <a:buFont typeface="Arial"/>
              <a:buNone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Drug use can also affect fatigue. Workers may use over the counter (OTC), prescribed, and/or illicit drugs to: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Overcome the effects of fatigue to meet work, social, and family commitments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Treat other medical conditions and experience fatigue as a side-effect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ea typeface="MS PGothic" charset="-128"/>
                <a:cs typeface="Times New Roman" panose="02020603050405020304" pitchFamily="18" charset="0"/>
              </a:rPr>
              <a:t>Counteract feelings of fatigue when they are ‘coming down’ or withdrawing from drug use.</a:t>
            </a: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4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E8DE7-8466-47AF-81A8-C0A1B8E61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1" t="1238" r="33844" b="1359"/>
          <a:stretch/>
        </p:blipFill>
        <p:spPr>
          <a:xfrm>
            <a:off x="0" y="987203"/>
            <a:ext cx="5934075" cy="5661248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19954542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0DF10F6-902C-46CD-8A6D-6E50128EBBBB}"/>
              </a:ext>
            </a:extLst>
          </p:cNvPr>
          <p:cNvGrpSpPr/>
          <p:nvPr/>
        </p:nvGrpSpPr>
        <p:grpSpPr>
          <a:xfrm>
            <a:off x="4615986" y="4720833"/>
            <a:ext cx="1935904" cy="1786835"/>
            <a:chOff x="0" y="184366"/>
            <a:chExt cx="1935904" cy="1786835"/>
          </a:xfrm>
          <a:solidFill>
            <a:srgbClr val="F79646">
              <a:lumMod val="75000"/>
            </a:srgbClr>
          </a:solidFill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84D6CF97-BEA9-416E-BB7A-940B2D8C008F}"/>
                </a:ext>
              </a:extLst>
            </p:cNvPr>
            <p:cNvSpPr/>
            <p:nvPr/>
          </p:nvSpPr>
          <p:spPr>
            <a:xfrm>
              <a:off x="0" y="184366"/>
              <a:ext cx="1935904" cy="1786835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22F9937D-E38B-4DE7-AF48-8D307788F4D3}"/>
                </a:ext>
              </a:extLst>
            </p:cNvPr>
            <p:cNvSpPr txBox="1"/>
            <p:nvPr/>
          </p:nvSpPr>
          <p:spPr>
            <a:xfrm>
              <a:off x="87226" y="271592"/>
              <a:ext cx="1761452" cy="161238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drugs (</a:t>
              </a: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including methamphetamine, cocaine, cannabis):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1E1E8A-B138-4C67-8411-D29B5B6D31D6}"/>
              </a:ext>
            </a:extLst>
          </p:cNvPr>
          <p:cNvGrpSpPr/>
          <p:nvPr/>
        </p:nvGrpSpPr>
        <p:grpSpPr>
          <a:xfrm>
            <a:off x="6551889" y="4761456"/>
            <a:ext cx="5640111" cy="1903979"/>
            <a:chOff x="1938454" y="128199"/>
            <a:chExt cx="5640111" cy="1903979"/>
          </a:xfrm>
          <a:solidFill>
            <a:srgbClr val="F79646">
              <a:lumMod val="60000"/>
              <a:lumOff val="40000"/>
            </a:srgbClr>
          </a:solidFill>
        </p:grpSpPr>
        <p:sp>
          <p:nvSpPr>
            <p:cNvPr id="14" name="Arrow: Right 5">
              <a:extLst>
                <a:ext uri="{FF2B5EF4-FFF2-40B4-BE49-F238E27FC236}">
                  <a16:creationId xmlns:a16="http://schemas.microsoft.com/office/drawing/2014/main" id="{9B97CDE1-E110-4EC0-857C-BA36AB79B679}"/>
                </a:ext>
              </a:extLst>
            </p:cNvPr>
            <p:cNvSpPr/>
            <p:nvPr/>
          </p:nvSpPr>
          <p:spPr>
            <a:xfrm>
              <a:off x="1938454" y="128199"/>
              <a:ext cx="5640111" cy="1903979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 w="25400" cap="flat" cmpd="sng" algn="ctr">
              <a:solidFill>
                <a:srgbClr val="F79646">
                  <a:lumMod val="75000"/>
                  <a:alpha val="9000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Arrow: Right 4">
              <a:extLst>
                <a:ext uri="{FF2B5EF4-FFF2-40B4-BE49-F238E27FC236}">
                  <a16:creationId xmlns:a16="http://schemas.microsoft.com/office/drawing/2014/main" id="{A978E512-141B-41F7-9597-6C15871DABA4}"/>
                </a:ext>
              </a:extLst>
            </p:cNvPr>
            <p:cNvSpPr txBox="1"/>
            <p:nvPr/>
          </p:nvSpPr>
          <p:spPr>
            <a:xfrm>
              <a:off x="1938455" y="416231"/>
              <a:ext cx="4844104" cy="135597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7800" marR="0" lvl="1" indent="-88900" defTabSz="6223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Methamphetamine disrupts brain chemistry and prevents sleep, sometimes for several days. Can also cause depression and anxiety	</a:t>
              </a:r>
            </a:p>
            <a:p>
              <a:pPr marL="177800" marR="0" lvl="1" indent="-88900" defTabSz="6223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A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drugs can cause strange dreams and insomnia.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92026"/>
            <a:ext cx="6390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How do drugs affect sleep?</a:t>
            </a:r>
          </a:p>
        </p:txBody>
      </p:sp>
    </p:spTree>
    <p:extLst>
      <p:ext uri="{BB962C8B-B14F-4D97-AF65-F5344CB8AC3E}">
        <p14:creationId xmlns:p14="http://schemas.microsoft.com/office/powerpoint/2010/main" val="168178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2764-82C0-598E-B9DE-B95C86A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664" y="6356349"/>
            <a:ext cx="379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8EF4-9745-BE4D-8AF9-2CBDED53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6964141"/>
              </p:ext>
            </p:extLst>
          </p:nvPr>
        </p:nvGraphicFramePr>
        <p:xfrm>
          <a:off x="4613434" y="838444"/>
          <a:ext cx="7578566" cy="57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2026"/>
            <a:ext cx="5506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/>
              <a:t>Drug &amp; Alcohol Testing 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0" y="1015484"/>
            <a:ext cx="10537254" cy="5124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88364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2000"/>
              </a:lnSpc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  <a:cs typeface="Arial" charset="0"/>
              </a:rPr>
              <a:t>Ok Tedi has a ZERO TOLERANCE policy for alcohol and illicit drug use in the workplace. </a:t>
            </a:r>
          </a:p>
          <a:p>
            <a:pPr marL="0" lvl="1" indent="0">
              <a:lnSpc>
                <a:spcPct val="122000"/>
              </a:lnSpc>
              <a:spcAft>
                <a:spcPts val="600"/>
              </a:spcAft>
              <a:buFont typeface="Arial"/>
              <a:buNone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  <a:cs typeface="Arial" charset="0"/>
              </a:rPr>
              <a:t>All employees, contractors and visitors must have a 0.000 breath alcohol concentration and a confirmed negative drug test result. </a:t>
            </a:r>
          </a:p>
          <a:p>
            <a:pPr marL="0" indent="0">
              <a:buFontTx/>
              <a:buNone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Ok Tedi employs suitably trained and authorised personnel to collect breath specimens for alcohol screening, and saliva and urine samples for drug screening. </a:t>
            </a:r>
          </a:p>
          <a:p>
            <a:pPr marL="0" indent="0">
              <a:buFontTx/>
              <a:buNone/>
            </a:pPr>
            <a:endParaRPr lang="en-GB" sz="1800" dirty="0">
              <a:solidFill>
                <a:srgbClr val="221E1F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Drug and alcohol testing is carried out: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As part of the pre-employment health assessment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When there is reasonable grounds to suspect a problem consistent with the use of drugs or alcohol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Following a reportable accident or incident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On a random basis in accordance with Ok Tedi procedures. </a:t>
            </a:r>
            <a:endParaRPr lang="en-AU" sz="1800" dirty="0">
              <a:solidFill>
                <a:srgbClr val="221E1F"/>
              </a:solidFill>
              <a:latin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221E1F"/>
                </a:solidFill>
                <a:latin typeface="Arial" panose="020B0604020202020204" pitchFamily="34" charset="0"/>
              </a:rPr>
              <a:t>Individuals who are being tested are allowed to have a witness present. </a:t>
            </a:r>
            <a:endParaRPr lang="en-GB" sz="1800" dirty="0"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700" dirty="0">
              <a:latin typeface="Arial" panose="020B0604020202020204" pitchFamily="34" charset="0"/>
              <a:ea typeface="MS PGothic" charset="-128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CF9244-4F4F-4074-8BDA-C2CAA7C0D6FA}"/>
              </a:ext>
            </a:extLst>
          </p:cNvPr>
          <p:cNvSpPr txBox="1"/>
          <p:nvPr/>
        </p:nvSpPr>
        <p:spPr>
          <a:xfrm>
            <a:off x="0" y="5940365"/>
            <a:ext cx="10334625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rgbClr val="FFFF00"/>
              </a:solidFill>
              <a:latin typeface="Frutiger LT Std 55 Roman"/>
              <a:ea typeface="MS PGothic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FF00"/>
                </a:solidFill>
                <a:latin typeface="Frutiger LT Std 55 Roman"/>
                <a:ea typeface="MS PGothic" charset="-128"/>
              </a:rPr>
              <a:t>Any person working or visiting an Ok </a:t>
            </a:r>
            <a:r>
              <a:rPr lang="en-GB" b="1" dirty="0" err="1">
                <a:solidFill>
                  <a:srgbClr val="FFFF00"/>
                </a:solidFill>
                <a:latin typeface="Frutiger LT Std 55 Roman"/>
                <a:ea typeface="MS PGothic" charset="-128"/>
              </a:rPr>
              <a:t>Tedi</a:t>
            </a:r>
            <a:r>
              <a:rPr lang="en-GB" b="1" dirty="0">
                <a:solidFill>
                  <a:srgbClr val="FFFF00"/>
                </a:solidFill>
                <a:latin typeface="Frutiger LT Std 55 Roman"/>
                <a:ea typeface="MS PGothic" charset="-128"/>
              </a:rPr>
              <a:t> site may be tested at any time without notice.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dirty="0">
              <a:solidFill>
                <a:srgbClr val="FFFF00"/>
              </a:solidFill>
              <a:latin typeface="Frutiger LT Std 55 Roman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869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2623591A2CB41BE9A400A16A7B973" ma:contentTypeVersion="7" ma:contentTypeDescription="Create a new document." ma:contentTypeScope="" ma:versionID="8daed7856d6cf86a83ff5de2a676f788">
  <xsd:schema xmlns:xsd="http://www.w3.org/2001/XMLSchema" xmlns:xs="http://www.w3.org/2001/XMLSchema" xmlns:p="http://schemas.microsoft.com/office/2006/metadata/properties" xmlns:ns2="7533eeaf-29a8-4075-b390-0325ee5eeaf5" targetNamespace="http://schemas.microsoft.com/office/2006/metadata/properties" ma:root="true" ma:fieldsID="cbc2bc220e020894734641d3d29cea13" ns2:_="">
    <xsd:import namespace="7533eeaf-29a8-4075-b390-0325ee5eea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3eeaf-29a8-4075-b390-0325ee5ee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B4B3BB-26AF-4C09-BDCE-615568B5C2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261E17-6B81-487D-A0CE-B4CAE4C80F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B5BAAD-60E3-4714-89FE-591E9D48A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3eeaf-29a8-4075-b390-0325ee5ee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30491</TotalTime>
  <Words>922</Words>
  <Application>Microsoft Office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.AppleSystemUIFont</vt:lpstr>
      <vt:lpstr>Arial</vt:lpstr>
      <vt:lpstr>Calibri</vt:lpstr>
      <vt:lpstr>Frutiger LT Std 55 Roman</vt:lpstr>
      <vt:lpstr>Times</vt:lpstr>
      <vt:lpstr>Wingdings</vt:lpstr>
      <vt:lpstr>Office Theme 2013 - 2022</vt:lpstr>
      <vt:lpstr>1_Office Theme</vt:lpstr>
      <vt:lpstr>Fatigue, Drugs and Alcohol</vt:lpstr>
      <vt:lpstr>Introduction </vt:lpstr>
      <vt:lpstr>What Causes Fatigue? </vt:lpstr>
      <vt:lpstr>Signs &amp; Symptoms of Fatigue</vt:lpstr>
      <vt:lpstr>Alcohol, Illicit Drugs, Prescribed Medications</vt:lpstr>
      <vt:lpstr>Alcohol</vt:lpstr>
      <vt:lpstr>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here</dc:title>
  <dc:creator>Microsoft Office User</dc:creator>
  <cp:lastModifiedBy>Glen Coventon</cp:lastModifiedBy>
  <cp:revision>883</cp:revision>
  <cp:lastPrinted>2023-10-02T22:31:47Z</cp:lastPrinted>
  <dcterms:created xsi:type="dcterms:W3CDTF">2022-12-19T02:08:38Z</dcterms:created>
  <dcterms:modified xsi:type="dcterms:W3CDTF">2024-04-25T05:13:36Z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0x0101004462623591A2CB41BE9A400A16A7B973</vt:lpwstr>
  </property>
</Properties>
</file>